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5" r:id="rId2"/>
    <p:sldMasterId id="2147483721" r:id="rId3"/>
    <p:sldMasterId id="2147483733" r:id="rId4"/>
    <p:sldMasterId id="2147483745" r:id="rId5"/>
  </p:sldMasterIdLst>
  <p:notesMasterIdLst>
    <p:notesMasterId r:id="rId21"/>
  </p:notesMasterIdLst>
  <p:sldIdLst>
    <p:sldId id="296" r:id="rId6"/>
    <p:sldId id="294" r:id="rId7"/>
    <p:sldId id="295" r:id="rId8"/>
    <p:sldId id="256" r:id="rId9"/>
    <p:sldId id="258" r:id="rId10"/>
    <p:sldId id="283" r:id="rId11"/>
    <p:sldId id="285" r:id="rId12"/>
    <p:sldId id="291" r:id="rId13"/>
    <p:sldId id="278" r:id="rId14"/>
    <p:sldId id="274" r:id="rId15"/>
    <p:sldId id="275" r:id="rId16"/>
    <p:sldId id="292" r:id="rId17"/>
    <p:sldId id="279" r:id="rId18"/>
    <p:sldId id="280" r:id="rId19"/>
    <p:sldId id="293" r:id="rId20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594" y="5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85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7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9269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867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- Вспомните героев сказки.  Назовите их.  (Роза, жаба, сестра Маша, брат Вася)</a:t>
            </a:r>
          </a:p>
          <a:p>
            <a:r>
              <a:rPr lang="ru-RU" altLang="ru-RU" smtClean="0"/>
              <a:t>- Где происходили события?  (В цветнике). </a:t>
            </a:r>
          </a:p>
          <a:p>
            <a:r>
              <a:rPr lang="ru-RU" altLang="ru-RU" smtClean="0"/>
              <a:t>- Найдите описание цветника. </a:t>
            </a:r>
          </a:p>
          <a:p>
            <a:r>
              <a:rPr lang="ru-RU" altLang="ru-RU" smtClean="0"/>
              <a:t> Прочитайте слова, которые помогут словесно описать его. Каким вы его представили?  (Цветник запущен, по нему разрослись сорные травы, дорожки не чищены, деревянная решётка облезла, рассохлась и развалилась…)</a:t>
            </a:r>
          </a:p>
          <a:p>
            <a:r>
              <a:rPr lang="ru-RU" altLang="ru-RU" smtClean="0"/>
              <a:t>- Чей это был цветник?</a:t>
            </a:r>
          </a:p>
          <a:p>
            <a:r>
              <a:rPr lang="ru-RU" altLang="ru-RU" smtClean="0"/>
              <a:t>- Почему он был так запущен?  (Мальчик заболел).</a:t>
            </a:r>
          </a:p>
          <a:p>
            <a:r>
              <a:rPr lang="ru-RU" altLang="ru-RU" smtClean="0"/>
              <a:t>-  Стал ли он от этого хуже? Подтвердите словами текста</a:t>
            </a:r>
          </a:p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D6785E-6B95-4DD0-AA98-07C4AEBF6602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70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- В произведении несколько сюжетных линий и они тесно переплетаются. Давайте разберемся в них. Есть четыре действующих лица. Какие связи образуются между ними в ходе сюжета? 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5F633F-4309-4FE3-889F-F580090EC2FB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903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- Наша задача на уроке – понять, что существует 2 мира: добро и зло. Чтобы это понять попробуйте выразить свои представления о жабе и розе по следующему плану</a:t>
            </a:r>
          </a:p>
          <a:p>
            <a:r>
              <a:rPr lang="ru-RU" altLang="ru-RU" smtClean="0"/>
              <a:t>– Подробно ли описана красота розы? (Нет, описана кратко.)</a:t>
            </a:r>
          </a:p>
          <a:p>
            <a:r>
              <a:rPr lang="ru-RU" altLang="ru-RU" smtClean="0"/>
              <a:t>– А что описано? (Утро, роса, все вокруг…)</a:t>
            </a:r>
          </a:p>
          <a:p>
            <a:r>
              <a:rPr lang="ru-RU" altLang="ru-RU" smtClean="0"/>
              <a:t>– О чем это говорит? (Роза счастлива.)</a:t>
            </a:r>
          </a:p>
          <a:p>
            <a:r>
              <a:rPr lang="ru-RU" altLang="ru-RU" smtClean="0"/>
              <a:t>– Главное для розы: -Счастье жить.</a:t>
            </a:r>
          </a:p>
          <a:p>
            <a:r>
              <a:rPr lang="ru-RU" altLang="ru-RU" b="1" u="sng" smtClean="0"/>
              <a:t>Мир   розы:</a:t>
            </a:r>
            <a:r>
              <a:rPr lang="ru-RU" altLang="ru-RU" smtClean="0"/>
              <a:t>   цветник,  всё хорошо,   чисто,  ясно,  свежий утренний ветерок,  лучи солнца,  мирно,  спокойно,  тонкий свежий аромат  …</a:t>
            </a:r>
          </a:p>
          <a:p>
            <a:r>
              <a:rPr lang="ru-RU" altLang="ru-RU" smtClean="0"/>
              <a:t>-   Какие чувства испытывает роза?  (Плакать не от горя, а от счастья жить).</a:t>
            </a:r>
          </a:p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50758-2D6A-44D6-B4DD-87E7E9238FB9}" type="slidenum">
              <a:rPr lang="ru-RU" altLang="ru-RU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3900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3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8375" y="282575"/>
            <a:ext cx="2192338" cy="6615113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4612" cy="6615113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363" y="282575"/>
            <a:ext cx="8605837" cy="1258888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0501" y="-8750"/>
            <a:ext cx="10101626" cy="1147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  <a:latin typeface="Constantia"/>
              <a:ea typeface="+mn-ea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830299" y="-8750"/>
            <a:ext cx="5250326" cy="7034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  <a:latin typeface="Constantia"/>
              <a:ea typeface="+mn-ea"/>
            </a:endParaRPr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-21001" y="223991"/>
            <a:ext cx="10120878" cy="713969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984" dirty="0">
                <a:solidFill>
                  <a:prstClr val="white"/>
                </a:solidFill>
                <a:latin typeface="Constantia"/>
                <a:ea typeface="+mn-ea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984" dirty="0">
                <a:solidFill>
                  <a:prstClr val="white"/>
                </a:solidFill>
                <a:latin typeface="Constantia"/>
                <a:ea typeface="+mn-ea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173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18288"/>
          <a:lstStyle>
            <a:lvl1pPr marL="0" marR="50397" indent="0" algn="r">
              <a:buNone/>
              <a:defRPr>
                <a:solidFill>
                  <a:schemeClr val="tx1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EA7F-20AF-4C15-BB23-A6D8AE518313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411CB56-3B07-47A9-BB1A-E35222E06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5996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5BE70-7FF5-4FF2-AA0A-FFBE894C530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387B-7A96-4FA1-85CF-31633BE66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190977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10501" y="-8750"/>
            <a:ext cx="10101626" cy="1147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  <a:latin typeface="Constantia"/>
              <a:ea typeface="+mn-ea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830299" y="-8750"/>
            <a:ext cx="5250326" cy="7034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  <a:latin typeface="Constantia"/>
              <a:ea typeface="+mn-ea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21001" y="223991"/>
            <a:ext cx="10120878" cy="713969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984" dirty="0">
                <a:solidFill>
                  <a:prstClr val="white"/>
                </a:solidFill>
                <a:latin typeface="Constantia"/>
                <a:ea typeface="+mn-ea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984" dirty="0">
                <a:solidFill>
                  <a:prstClr val="white"/>
                </a:solidFill>
                <a:latin typeface="Constantia"/>
                <a:ea typeface="+mn-ea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173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45720" rIns="45720"/>
          <a:lstStyle>
            <a:lvl1pPr marL="0" indent="0">
              <a:buNone/>
              <a:defRPr sz="2425">
                <a:solidFill>
                  <a:schemeClr val="tx1"/>
                </a:solidFill>
              </a:defRPr>
            </a:lvl1pPr>
            <a:lvl2pPr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69ABD-D903-4C1D-B300-35004BE65814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9E33D9D-9746-4617-9156-8BE52C898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543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86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AD5E9-141F-40BA-9BDC-53F34036FF1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9B9B-11B8-468F-9158-F89114654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6222227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45720" tIns="0" rIns="45720" bIns="0" anchor="ctr"/>
          <a:lstStyle>
            <a:lvl1pPr marL="0" indent="0">
              <a:buNone/>
              <a:defRPr sz="2646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5" b="1"/>
            </a:lvl2pPr>
            <a:lvl3pPr>
              <a:buNone/>
              <a:defRPr sz="1984" b="1"/>
            </a:lvl3pPr>
            <a:lvl4pPr>
              <a:buNone/>
              <a:defRPr sz="1764" b="1"/>
            </a:lvl4pPr>
            <a:lvl5pPr>
              <a:buNone/>
              <a:defRPr sz="1764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25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6A32-BC85-4DF8-94CE-B3A6A3D0370F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7C39F-B1F9-4B41-A385-FBAE46618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704008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156568" cy="1259946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12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3C5D1-A83F-4B3C-81D8-30C82E21183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5FC2F-E430-4EFF-97BA-2E5E818D61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79728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2D33-7AD2-4FCA-AF89-03F67CC44EE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6F76-9E0D-4DEF-AF71-01C5B6BA6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906695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866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18288" rIns="18288"/>
          <a:lstStyle>
            <a:lvl1pPr marL="0" indent="0" algn="l">
              <a:buNone/>
              <a:defRPr sz="1543"/>
            </a:lvl1pPr>
            <a:lvl2pPr indent="0" algn="l">
              <a:buNone/>
              <a:defRPr sz="1323"/>
            </a:lvl2pPr>
            <a:lvl3pPr indent="0" algn="l">
              <a:buNone/>
              <a:defRPr sz="1102"/>
            </a:lvl3pPr>
            <a:lvl4pPr indent="0" algn="l">
              <a:buNone/>
              <a:defRPr sz="992"/>
            </a:lvl4pPr>
            <a:lvl5pPr indent="0" algn="l">
              <a:buNone/>
              <a:defRPr sz="992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086"/>
            </a:lvl1pPr>
            <a:lvl2pPr>
              <a:defRPr sz="2866"/>
            </a:lvl2pPr>
            <a:lvl3pPr>
              <a:defRPr sz="2646"/>
            </a:lvl3pPr>
            <a:lvl4pPr>
              <a:defRPr sz="2205"/>
            </a:lvl4pPr>
            <a:lvl5pPr>
              <a:defRPr sz="1984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650F-B051-4096-84DB-B949A8257A43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D960-E5E4-47B5-A5B4-E52808A1A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64728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489717" y="1221447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824047" y="5907746"/>
            <a:ext cx="171511" cy="17149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0501" y="6411724"/>
            <a:ext cx="10101626" cy="11479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lIns="45720" rIns="45720" bIns="45720"/>
          <a:lstStyle>
            <a:lvl1pPr algn="l">
              <a:buNone/>
              <a:defRPr sz="2205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64008" rIns="45720"/>
          <a:lstStyle>
            <a:lvl1pPr marL="0" indent="0" algn="l">
              <a:spcBef>
                <a:spcPts val="276"/>
              </a:spcBef>
              <a:buFontTx/>
              <a:buNone/>
              <a:defRPr sz="1433"/>
            </a:lvl1pPr>
            <a:lvl2pPr>
              <a:defRPr sz="1323"/>
            </a:lvl2pPr>
            <a:lvl3pPr>
              <a:defRPr sz="1102"/>
            </a:lvl3pPr>
            <a:lvl4pPr>
              <a:defRPr sz="992"/>
            </a:lvl4pPr>
            <a:lvl5pPr>
              <a:defRPr sz="992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527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7B08-A327-4FD7-ADB4-801E2F793CB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6DA60-D8A4-49AF-BA6F-83D2EDE1FC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7122087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EAF1-5664-421C-B764-74AB095DBF98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0244-79B3-422D-9843-399999DB2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150160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72DC5-4F7F-4F24-9230-4CD6968AAA3E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0E34-FE51-461E-8008-A1896D2361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79325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34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1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59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8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26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2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22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81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10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2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7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89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67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05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94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2238" y="1963738"/>
            <a:ext cx="4308475" cy="4933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45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7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51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444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363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57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78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817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086"/>
            </a:lvl1pPr>
            <a:lvl2pPr>
              <a:defRPr sz="2646"/>
            </a:lvl2pPr>
            <a:lvl3pPr>
              <a:defRPr sz="220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4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4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8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72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22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636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4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12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463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82575"/>
            <a:ext cx="8605837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1963738"/>
            <a:ext cx="8769350" cy="4933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25488" y="7077075"/>
            <a:ext cx="9355137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987550" y="7289800"/>
            <a:ext cx="8093075" cy="96838"/>
          </a:xfrm>
          <a:prstGeom prst="roundRect">
            <a:avLst>
              <a:gd name="adj" fmla="val 1667"/>
            </a:avLst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 i="1">
          <a:solidFill>
            <a:srgbClr val="FF9966"/>
          </a:solidFill>
          <a:latin typeface="Arial" charset="0"/>
          <a:ea typeface="Microsoft YaHei" pitchFamily="34" charset="-122"/>
        </a:defRPr>
      </a:lvl9pPr>
    </p:titleStyle>
    <p:bodyStyle>
      <a:lvl1pPr marL="342900" indent="-342900" algn="l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E6E6E6"/>
          </a:solidFill>
          <a:latin typeface="+mj-lt"/>
          <a:ea typeface="+mn-ea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E6E6E6"/>
          </a:solidFill>
          <a:latin typeface="+mj-lt"/>
          <a:ea typeface="+mn-ea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E6E6E6"/>
          </a:solidFill>
          <a:latin typeface="+mj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501" y="-8750"/>
            <a:ext cx="10101626" cy="114795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830299" y="-8750"/>
            <a:ext cx="5250326" cy="70347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984" dirty="0">
              <a:solidFill>
                <a:prstClr val="black"/>
              </a:solidFill>
              <a:latin typeface="Constantia"/>
              <a:ea typeface="+mn-ea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504031" y="776967"/>
            <a:ext cx="9072563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504031" y="2133160"/>
            <a:ext cx="9072563" cy="483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23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defTabSz="1007943">
              <a:lnSpc>
                <a:spcPct val="100000"/>
              </a:lnSpc>
              <a:buClrTx/>
              <a:buSzTx/>
              <a:defRPr/>
            </a:pPr>
            <a:fld id="{58756BBC-06CD-470A-89B3-F7C31012D2B4}" type="datetimeFigureOut">
              <a:rPr lang="ru-RU" smtClean="0">
                <a:solidFill>
                  <a:srgbClr val="04617B">
                    <a:shade val="90000"/>
                  </a:srgbClr>
                </a:solidFill>
                <a:ea typeface="+mn-ea"/>
              </a:rPr>
              <a:pPr defTabSz="1007943">
                <a:lnSpc>
                  <a:spcPct val="100000"/>
                </a:lnSpc>
                <a:buClrTx/>
                <a:buSzTx/>
                <a:defRPr/>
              </a:pPr>
              <a:t>10.12.2018</a:t>
            </a:fld>
            <a:endParaRPr lang="ru-RU" dirty="0">
              <a:solidFill>
                <a:srgbClr val="04617B">
                  <a:shade val="90000"/>
                </a:srgbClr>
              </a:solidFill>
              <a:ea typeface="+mn-ea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940182" y="7006699"/>
            <a:ext cx="3696229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23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defTabSz="1007943">
              <a:lnSpc>
                <a:spcPct val="100000"/>
              </a:lnSpc>
              <a:buClrTx/>
              <a:buSzTx/>
              <a:defRPr/>
            </a:pPr>
            <a:endParaRPr lang="ru-RU">
              <a:solidFill>
                <a:srgbClr val="04617B">
                  <a:shade val="90000"/>
                </a:srgbClr>
              </a:solidFill>
              <a:ea typeface="+mn-ea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23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defTabSz="1007943">
              <a:lnSpc>
                <a:spcPct val="100000"/>
              </a:lnSpc>
              <a:buClrTx/>
              <a:buSzTx/>
              <a:defRPr/>
            </a:pPr>
            <a:fld id="{9FB9989F-E339-4309-9B26-98BF39593B0B}" type="slidenum">
              <a:rPr lang="ru-RU" altLang="ru-RU" smtClean="0">
                <a:ea typeface="+mn-ea"/>
              </a:rPr>
              <a:pPr defTabSz="1007943">
                <a:lnSpc>
                  <a:spcPct val="100000"/>
                </a:lnSpc>
                <a:buClrTx/>
                <a:buSzTx/>
                <a:defRPr/>
              </a:pPr>
              <a:t>‹#›</a:t>
            </a:fld>
            <a:endParaRPr lang="ru-RU" altLang="ru-RU">
              <a:ea typeface="+mn-ea"/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1001" y="223991"/>
            <a:ext cx="10120878" cy="713969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9" name="Text Box 11"/>
              <p:cNvSpPr txBox="1">
                <a:spLocks noChangeArrowheads="1"/>
              </p:cNvSpPr>
              <p:nvPr/>
            </p:nvSpPr>
            <p:spPr bwMode="auto">
              <a:xfrm rot="-164308">
                <a:off x="-30130" y="420408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07943" hangingPunct="1">
                  <a:lnSpc>
                    <a:spcPct val="100000"/>
                  </a:lnSpc>
                  <a:buClrTx/>
                  <a:buSzTx/>
                  <a:buFontTx/>
                  <a:buNone/>
                </a:pPr>
                <a:endParaRPr lang="en-US" altLang="ru-RU" sz="1984" smtClean="0">
                  <a:solidFill>
                    <a:prstClr val="black"/>
                  </a:solidFill>
                  <a:latin typeface="Constantia" panose="02030602050306030303" pitchFamily="18" charset="0"/>
                  <a:ea typeface="+mn-ea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984" dirty="0">
                <a:solidFill>
                  <a:prstClr val="black"/>
                </a:solidFill>
                <a:latin typeface="Constanti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30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512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5pPr>
      <a:lvl6pPr marL="503972" algn="l" rtl="0" fontAlgn="base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6pPr>
      <a:lvl7pPr marL="1007943" algn="l" rtl="0" fontAlgn="base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7pPr>
      <a:lvl8pPr marL="1511915" algn="l" rtl="0" fontAlgn="base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8pPr>
      <a:lvl9pPr marL="2015886" algn="l" rtl="0" fontAlgn="base">
        <a:spcBef>
          <a:spcPct val="0"/>
        </a:spcBef>
        <a:spcAft>
          <a:spcPct val="0"/>
        </a:spcAft>
        <a:defRPr sz="5512">
          <a:solidFill>
            <a:schemeClr val="tx2"/>
          </a:solidFill>
          <a:latin typeface="Calibri" pitchFamily="34" charset="0"/>
        </a:defRPr>
      </a:lvl9pPr>
    </p:titleStyle>
    <p:bodyStyle>
      <a:lvl1pPr marL="300983" indent="-300983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5211" indent="-27123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7123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315" kern="1200">
          <a:solidFill>
            <a:schemeClr val="tx1"/>
          </a:solidFill>
          <a:latin typeface="+mn-lt"/>
          <a:ea typeface="+mn-ea"/>
          <a:cs typeface="+mn-cs"/>
        </a:defRPr>
      </a:lvl3pPr>
      <a:lvl4pPr marL="1308926" indent="-230987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1611660" indent="-230987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764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4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10.12.2018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3246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10.12.2018</a:t>
            </a:fld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77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DEB21CB-FF47-4E68-A1F5-21510453A608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10.12.2018</a:t>
            </a:fld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E48214BB-BBCE-4F1C-AA6D-7CAA8BBB256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entury Schoolbook"/>
                <a:ea typeface="+mn-ea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entury School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54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007943" rtl="0" eaLnBrk="1" latinLnBrk="0" hangingPunct="1"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itchFamily="34" charset="0"/>
        <a:buChar char="•"/>
        <a:defRPr sz="3527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itchFamily="34" charset="0"/>
        <a:buChar char="–"/>
        <a:defRPr sz="308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443" y="467469"/>
            <a:ext cx="8569325" cy="1620837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92D050"/>
                </a:solidFill>
              </a:rPr>
              <a:t>Урок литературного чтения</a:t>
            </a:r>
            <a:br>
              <a:rPr lang="ru-RU" sz="3600" dirty="0" smtClean="0">
                <a:solidFill>
                  <a:srgbClr val="92D050"/>
                </a:solidFill>
              </a:rPr>
            </a:br>
            <a:r>
              <a:rPr lang="ru-RU" sz="3600" dirty="0" smtClean="0">
                <a:solidFill>
                  <a:srgbClr val="92D050"/>
                </a:solidFill>
              </a:rPr>
              <a:t>                  4 класс 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0192" y="2093762"/>
            <a:ext cx="5590105" cy="1931988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«Сказка о жабе и розе»</a:t>
            </a:r>
          </a:p>
          <a:p>
            <a:endParaRPr lang="ru-RU" sz="4000" b="1" dirty="0" smtClean="0"/>
          </a:p>
          <a:p>
            <a:endParaRPr lang="ru-RU" sz="4000" b="1" dirty="0"/>
          </a:p>
          <a:p>
            <a:endParaRPr lang="ru-RU" sz="4000" b="1" dirty="0" smtClean="0"/>
          </a:p>
          <a:p>
            <a:pPr algn="r"/>
            <a:r>
              <a:rPr lang="ru-RU" sz="4000" b="1" dirty="0" smtClean="0">
                <a:solidFill>
                  <a:srgbClr val="92D050"/>
                </a:solidFill>
              </a:rPr>
              <a:t>Подготовила Игнатенко Н.Г.</a:t>
            </a:r>
            <a:endParaRPr lang="ru-RU" sz="40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https://scribble.su/school-literature/reader-3-4-class/reader-3-4-class.files/image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34666"/>
            <a:ext cx="3394829" cy="47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368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41363" y="280988"/>
            <a:ext cx="8605837" cy="1260475"/>
          </a:xfrm>
        </p:spPr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zarjadka_dlja_gla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5938" y="287338"/>
            <a:ext cx="9048750" cy="6429375"/>
          </a:xfrm>
          <a:prstGeom prst="rect">
            <a:avLst/>
          </a:prstGeom>
          <a:noFill/>
        </p:spPr>
      </p:pic>
      <p:pic>
        <p:nvPicPr>
          <p:cNvPr id="40965" name="Picture 5" descr="zarjadka_dlja_gla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238" y="466725"/>
            <a:ext cx="904875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 rot="510243">
            <a:off x="512763" y="1835150"/>
            <a:ext cx="2936875" cy="1658938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 rot="510243">
            <a:off x="2495550" y="4946650"/>
            <a:ext cx="3333750" cy="17780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10677525" y="287338"/>
            <a:ext cx="3252788" cy="2065337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1989" name="Picture 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69375" y="0"/>
            <a:ext cx="1111250" cy="1111250"/>
          </a:xfrm>
          <a:prstGeom prst="rect">
            <a:avLst/>
          </a:prstGeom>
          <a:noFill/>
        </p:spPr>
      </p:pic>
      <p:pic>
        <p:nvPicPr>
          <p:cNvPr id="41990" name="Picture 6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39063" y="1081088"/>
            <a:ext cx="1111250" cy="1111250"/>
          </a:xfrm>
          <a:prstGeom prst="rect">
            <a:avLst/>
          </a:prstGeom>
          <a:noFill/>
        </p:spPr>
      </p:pic>
      <p:pic>
        <p:nvPicPr>
          <p:cNvPr id="41991" name="Picture 7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9688" y="2271713"/>
            <a:ext cx="1111250" cy="1111250"/>
          </a:xfrm>
          <a:prstGeom prst="rect">
            <a:avLst/>
          </a:prstGeom>
          <a:noFill/>
        </p:spPr>
      </p:pic>
      <p:pic>
        <p:nvPicPr>
          <p:cNvPr id="41992" name="Picture 8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1563" y="3303588"/>
            <a:ext cx="1111250" cy="1111250"/>
          </a:xfrm>
          <a:prstGeom prst="rect">
            <a:avLst/>
          </a:prstGeom>
          <a:noFill/>
        </p:spPr>
      </p:pic>
      <p:pic>
        <p:nvPicPr>
          <p:cNvPr id="41993" name="Picture 9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11563" y="4256088"/>
            <a:ext cx="1111250" cy="1111250"/>
          </a:xfrm>
          <a:prstGeom prst="rect">
            <a:avLst/>
          </a:prstGeom>
          <a:noFill/>
        </p:spPr>
      </p:pic>
      <p:pic>
        <p:nvPicPr>
          <p:cNvPr id="41994" name="Picture 10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22475" y="5287963"/>
            <a:ext cx="1111250" cy="1111250"/>
          </a:xfrm>
          <a:prstGeom prst="rect">
            <a:avLst/>
          </a:prstGeom>
          <a:noFill/>
        </p:spPr>
      </p:pic>
      <p:pic>
        <p:nvPicPr>
          <p:cNvPr id="41995" name="Picture 11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6563" y="6448425"/>
            <a:ext cx="1111250" cy="1111250"/>
          </a:xfrm>
          <a:prstGeom prst="rect">
            <a:avLst/>
          </a:prstGeom>
          <a:noFill/>
        </p:spPr>
      </p:pic>
      <p:pic>
        <p:nvPicPr>
          <p:cNvPr id="41996" name="Picture 12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859607">
            <a:off x="8969375" y="6448425"/>
            <a:ext cx="1111250" cy="1111250"/>
          </a:xfrm>
          <a:prstGeom prst="rect">
            <a:avLst/>
          </a:prstGeom>
          <a:noFill/>
        </p:spPr>
      </p:pic>
      <p:pic>
        <p:nvPicPr>
          <p:cNvPr id="41997" name="Picture 13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49210">
            <a:off x="7422356" y="5447507"/>
            <a:ext cx="1109663" cy="1111250"/>
          </a:xfrm>
          <a:prstGeom prst="rect">
            <a:avLst/>
          </a:prstGeom>
          <a:noFill/>
        </p:spPr>
      </p:pic>
      <p:pic>
        <p:nvPicPr>
          <p:cNvPr id="41998" name="Picture 14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05796">
            <a:off x="5913438" y="4256088"/>
            <a:ext cx="1111250" cy="1111250"/>
          </a:xfrm>
          <a:prstGeom prst="rect">
            <a:avLst/>
          </a:prstGeom>
          <a:noFill/>
        </p:spPr>
      </p:pic>
      <p:pic>
        <p:nvPicPr>
          <p:cNvPr id="41999" name="Picture 15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361115">
            <a:off x="4723607" y="3221831"/>
            <a:ext cx="1111250" cy="1112837"/>
          </a:xfrm>
          <a:prstGeom prst="rect">
            <a:avLst/>
          </a:prstGeom>
          <a:noFill/>
        </p:spPr>
      </p:pic>
      <p:pic>
        <p:nvPicPr>
          <p:cNvPr id="42000" name="Picture 16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81524">
            <a:off x="3214688" y="2271713"/>
            <a:ext cx="1111250" cy="1111250"/>
          </a:xfrm>
          <a:prstGeom prst="rect">
            <a:avLst/>
          </a:prstGeom>
          <a:noFill/>
        </p:spPr>
      </p:pic>
      <p:pic>
        <p:nvPicPr>
          <p:cNvPr id="42001" name="Picture 17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26024">
            <a:off x="1785144" y="1240631"/>
            <a:ext cx="1111250" cy="1112838"/>
          </a:xfrm>
          <a:prstGeom prst="rect">
            <a:avLst/>
          </a:prstGeom>
          <a:noFill/>
        </p:spPr>
      </p:pic>
      <p:pic>
        <p:nvPicPr>
          <p:cNvPr id="42002" name="Picture 18" descr="j04339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25289">
            <a:off x="357188" y="207963"/>
            <a:ext cx="1111250" cy="1111250"/>
          </a:xfrm>
          <a:prstGeom prst="rect">
            <a:avLst/>
          </a:prstGeom>
          <a:noFill/>
        </p:spPr>
      </p:pic>
      <p:sp>
        <p:nvSpPr>
          <p:cNvPr id="42003" name="AutoShape 19"/>
          <p:cNvSpPr>
            <a:spLocks noChangeArrowheads="1"/>
          </p:cNvSpPr>
          <p:nvPr/>
        </p:nvSpPr>
        <p:spPr bwMode="auto">
          <a:xfrm>
            <a:off x="-2976563" y="4573588"/>
            <a:ext cx="2617788" cy="198437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 rot="510243">
            <a:off x="4002088" y="254000"/>
            <a:ext cx="3017837" cy="1658938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005" name="AutoShape 21"/>
          <p:cNvSpPr>
            <a:spLocks noChangeArrowheads="1"/>
          </p:cNvSpPr>
          <p:nvPr/>
        </p:nvSpPr>
        <p:spPr bwMode="auto">
          <a:xfrm rot="510243">
            <a:off x="6391275" y="3017838"/>
            <a:ext cx="2619375" cy="1262062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42006" name="Oval 22"/>
          <p:cNvSpPr>
            <a:spLocks noChangeArrowheads="1"/>
          </p:cNvSpPr>
          <p:nvPr/>
        </p:nvSpPr>
        <p:spPr bwMode="auto">
          <a:xfrm>
            <a:off x="7500938" y="525463"/>
            <a:ext cx="1827212" cy="18240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007" name="Oval 23"/>
          <p:cNvSpPr>
            <a:spLocks noChangeArrowheads="1"/>
          </p:cNvSpPr>
          <p:nvPr/>
        </p:nvSpPr>
        <p:spPr bwMode="auto">
          <a:xfrm>
            <a:off x="4167188" y="2668588"/>
            <a:ext cx="1905000" cy="1903412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2008" name="Picture 24" descr="мед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98250" y="287338"/>
            <a:ext cx="1785938" cy="1905000"/>
          </a:xfrm>
          <a:prstGeom prst="rect">
            <a:avLst/>
          </a:prstGeom>
          <a:noFill/>
        </p:spPr>
      </p:pic>
      <p:pic>
        <p:nvPicPr>
          <p:cNvPr id="42009" name="Picture 25" descr="ёж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2184400" y="4573588"/>
            <a:ext cx="1479550" cy="1873250"/>
          </a:xfrm>
          <a:prstGeom prst="rect">
            <a:avLst/>
          </a:prstGeom>
          <a:noFill/>
        </p:spPr>
      </p:pic>
      <p:sp>
        <p:nvSpPr>
          <p:cNvPr id="42010" name="AutoShape 26"/>
          <p:cNvSpPr>
            <a:spLocks noChangeArrowheads="1"/>
          </p:cNvSpPr>
          <p:nvPr/>
        </p:nvSpPr>
        <p:spPr bwMode="auto">
          <a:xfrm>
            <a:off x="2976563" y="2430463"/>
            <a:ext cx="5253037" cy="3171825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algn="ctr" defTabSz="495300" hangingPunct="1">
              <a:lnSpc>
                <a:spcPct val="100000"/>
              </a:lnSpc>
              <a:buClrTx/>
              <a:buSzTx/>
              <a:buFontTx/>
              <a:buNone/>
            </a:pP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2011" name="Picture 27" descr="ёж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849688" y="3065463"/>
            <a:ext cx="1479550" cy="1873250"/>
          </a:xfrm>
          <a:prstGeom prst="rect">
            <a:avLst/>
          </a:prstGeom>
          <a:noFill/>
        </p:spPr>
      </p:pic>
      <p:pic>
        <p:nvPicPr>
          <p:cNvPr id="42012" name="Picture 28" descr="мед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7188" y="2589213"/>
            <a:ext cx="2155825" cy="2301875"/>
          </a:xfrm>
          <a:prstGeom prst="rect">
            <a:avLst/>
          </a:prstGeom>
          <a:noFill/>
        </p:spPr>
      </p:pic>
      <p:pic>
        <p:nvPicPr>
          <p:cNvPr id="42013" name="Picture 29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20025" y="7034213"/>
            <a:ext cx="334963" cy="336550"/>
          </a:xfrm>
          <a:prstGeom prst="rect">
            <a:avLst/>
          </a:prstGeom>
          <a:noFill/>
        </p:spPr>
      </p:pic>
      <p:pic>
        <p:nvPicPr>
          <p:cNvPr id="42014" name="Picture 30" descr="2493def5ff6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1167255">
            <a:off x="1944688" y="2827338"/>
            <a:ext cx="2382837" cy="3254375"/>
          </a:xfrm>
          <a:prstGeom prst="rect">
            <a:avLst/>
          </a:prstGeom>
          <a:noFill/>
        </p:spPr>
      </p:pic>
      <p:pic>
        <p:nvPicPr>
          <p:cNvPr id="42015" name="Picture 31" descr="2493def5ff6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167255">
            <a:off x="3455988" y="4665663"/>
            <a:ext cx="1812925" cy="2460625"/>
          </a:xfrm>
          <a:prstGeom prst="rect">
            <a:avLst/>
          </a:prstGeom>
          <a:noFill/>
        </p:spPr>
      </p:pic>
      <p:pic>
        <p:nvPicPr>
          <p:cNvPr id="42016" name="Picture 32" descr="2493def5ff67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68888" flipH="1">
            <a:off x="4475163" y="4667250"/>
            <a:ext cx="1890712" cy="2538413"/>
          </a:xfrm>
          <a:prstGeom prst="rect">
            <a:avLst/>
          </a:prstGeom>
          <a:noFill/>
        </p:spPr>
      </p:pic>
      <p:pic>
        <p:nvPicPr>
          <p:cNvPr id="42017" name="Picture 33" descr="2493def5ff6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491115">
            <a:off x="6708775" y="2906713"/>
            <a:ext cx="2728913" cy="3810000"/>
          </a:xfrm>
          <a:prstGeom prst="rect">
            <a:avLst/>
          </a:prstGeom>
          <a:noFill/>
        </p:spPr>
      </p:pic>
      <p:pic>
        <p:nvPicPr>
          <p:cNvPr id="42018" name="Picture 34" descr="2493def5ff67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538294">
            <a:off x="6242050" y="4891088"/>
            <a:ext cx="1395413" cy="2063750"/>
          </a:xfrm>
          <a:prstGeom prst="rect">
            <a:avLst/>
          </a:prstGeom>
          <a:noFill/>
        </p:spPr>
      </p:pic>
      <p:pic>
        <p:nvPicPr>
          <p:cNvPr id="42019" name="Picture 35" descr="2493def5ff6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856815">
            <a:off x="4722813" y="2033588"/>
            <a:ext cx="1395412" cy="223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42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13"/>
                </p:tgtEl>
              </p:cMediaNode>
            </p:audio>
          </p:childTnLst>
        </p:cTn>
      </p:par>
    </p:tnLst>
    <p:bldLst>
      <p:bldP spid="41986" grpId="0" animBg="1"/>
      <p:bldP spid="41986" grpId="1" animBg="1"/>
      <p:bldP spid="41987" grpId="0" animBg="1"/>
      <p:bldP spid="41987" grpId="1" animBg="1"/>
      <p:bldP spid="41988" grpId="0" animBg="1"/>
      <p:bldP spid="42003" grpId="0" animBg="1"/>
      <p:bldP spid="42004" grpId="0" animBg="1"/>
      <p:bldP spid="42004" grpId="1" animBg="1"/>
      <p:bldP spid="42005" grpId="0" animBg="1"/>
      <p:bldP spid="42005" grpId="1" animBg="1"/>
      <p:bldP spid="42006" grpId="0" animBg="1"/>
      <p:bldP spid="42006" grpId="1" animBg="1"/>
      <p:bldP spid="42006" grpId="2" animBg="1"/>
      <p:bldP spid="42007" grpId="0" animBg="1"/>
      <p:bldP spid="42007" grpId="1" animBg="1"/>
      <p:bldP spid="420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82575"/>
            <a:ext cx="9217023" cy="5009430"/>
          </a:xfrm>
        </p:spPr>
        <p:txBody>
          <a:bodyPr/>
          <a:lstStyle/>
          <a:p>
            <a:r>
              <a:rPr lang="ru-RU" sz="3200" dirty="0">
                <a:solidFill>
                  <a:srgbClr val="92D050"/>
                </a:solidFill>
              </a:rPr>
              <a:t>План исследования</a:t>
            </a:r>
            <a:r>
              <a:rPr lang="ru-RU" sz="3200" dirty="0" smtClean="0">
                <a:solidFill>
                  <a:srgbClr val="92D050"/>
                </a:solidFill>
              </a:rPr>
              <a:t>: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FFFF00"/>
                </a:solidFill>
              </a:rPr>
              <a:t>1. Выделить в произведении сюжетные линии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2. Сравнить и раскрыть образы этих героев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3. Сделать вывод</a:t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2"/>
          <p:cNvSpPr>
            <a:spLocks noGrp="1"/>
          </p:cNvSpPr>
          <p:nvPr>
            <p:ph type="title"/>
          </p:nvPr>
        </p:nvSpPr>
        <p:spPr>
          <a:xfrm>
            <a:off x="754747" y="367484"/>
            <a:ext cx="8651628" cy="792716"/>
          </a:xfrm>
        </p:spPr>
        <p:txBody>
          <a:bodyPr/>
          <a:lstStyle/>
          <a:p>
            <a:pPr algn="ctr"/>
            <a:r>
              <a:rPr lang="ru-RU" altLang="ru-RU" sz="5952">
                <a:solidFill>
                  <a:srgbClr val="FF0000"/>
                </a:solidFill>
                <a:latin typeface="Segoe Script" panose="020B0504020000000003" pitchFamily="34" charset="0"/>
              </a:rPr>
              <a:t>сюжетные линии </a:t>
            </a:r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1865949" y="1874170"/>
            <a:ext cx="1825172" cy="1826921"/>
          </a:xfrm>
          <a:prstGeom prst="ellipse">
            <a:avLst/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endParaRPr lang="ru-RU" altLang="ru-RU" sz="1213">
              <a:latin typeface="Times New Roman" panose="02020603050405020304" pitchFamily="18" charset="0"/>
            </a:endParaRPr>
          </a:p>
          <a:p>
            <a:pPr algn="ctr"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r>
              <a:rPr lang="ru-RU" altLang="ru-RU" sz="3086" b="1">
                <a:latin typeface="Segoe Script" panose="020B0504020000000003" pitchFamily="34" charset="0"/>
              </a:rPr>
              <a:t>Роза</a:t>
            </a:r>
          </a:p>
        </p:txBody>
      </p:sp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6548747" y="1795423"/>
            <a:ext cx="1903918" cy="1825172"/>
          </a:xfrm>
          <a:prstGeom prst="ellipse">
            <a:avLst/>
          </a:prstGeom>
          <a:solidFill>
            <a:srgbClr val="B8CCE4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r>
              <a:rPr lang="ru-RU" altLang="ru-RU" sz="2646" b="1">
                <a:latin typeface="Segoe Script" panose="020B0504020000000003" pitchFamily="34" charset="0"/>
              </a:rPr>
              <a:t>Маль</a:t>
            </a:r>
          </a:p>
          <a:p>
            <a:pPr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r>
              <a:rPr lang="ru-RU" altLang="ru-RU" sz="2646" b="1">
                <a:latin typeface="Segoe Script" panose="020B0504020000000003" pitchFamily="34" charset="0"/>
              </a:rPr>
              <a:t>чик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1865949" y="4336313"/>
            <a:ext cx="1903918" cy="1903918"/>
          </a:xfrm>
          <a:prstGeom prst="ellipse">
            <a:avLst/>
          </a:prstGeom>
          <a:solidFill>
            <a:srgbClr val="C2D69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endParaRPr lang="ru-RU" altLang="ru-RU" sz="1213">
              <a:latin typeface="Times New Roman" panose="02020603050405020304" pitchFamily="18" charset="0"/>
            </a:endParaRPr>
          </a:p>
          <a:p>
            <a:pPr algn="ctr"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r>
              <a:rPr lang="ru-RU" altLang="ru-RU" sz="3086" b="1">
                <a:latin typeface="Segoe Script" panose="020B0504020000000003" pitchFamily="34" charset="0"/>
              </a:rPr>
              <a:t>Жаба</a:t>
            </a:r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6548748" y="4177071"/>
            <a:ext cx="1984415" cy="1903918"/>
          </a:xfrm>
          <a:prstGeom prst="ellipse">
            <a:avLst/>
          </a:prstGeom>
          <a:solidFill>
            <a:srgbClr val="E5B8B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endParaRPr lang="ru-RU" altLang="ru-RU" sz="1213">
              <a:latin typeface="Times New Roman" panose="02020603050405020304" pitchFamily="18" charset="0"/>
            </a:endParaRPr>
          </a:p>
          <a:p>
            <a:pPr hangingPunct="1">
              <a:spcBef>
                <a:spcPct val="0"/>
              </a:spcBef>
              <a:spcAft>
                <a:spcPts val="1102"/>
              </a:spcAft>
              <a:buClrTx/>
              <a:buSzTx/>
              <a:buNone/>
            </a:pPr>
            <a:r>
              <a:rPr lang="ru-RU" altLang="ru-RU" sz="3086" b="1">
                <a:latin typeface="Segoe Script" panose="020B0504020000000003" pitchFamily="34" charset="0"/>
              </a:rPr>
              <a:t>Девочка</a:t>
            </a:r>
          </a:p>
        </p:txBody>
      </p:sp>
      <p:cxnSp>
        <p:nvCxnSpPr>
          <p:cNvPr id="13320" name="AutoShape 7"/>
          <p:cNvCxnSpPr>
            <a:cxnSpLocks noChangeShapeType="1"/>
          </p:cNvCxnSpPr>
          <p:nvPr/>
        </p:nvCxnSpPr>
        <p:spPr bwMode="auto">
          <a:xfrm>
            <a:off x="3929111" y="2271402"/>
            <a:ext cx="2460394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AutoShape 8"/>
          <p:cNvCxnSpPr>
            <a:cxnSpLocks noChangeShapeType="1"/>
          </p:cNvCxnSpPr>
          <p:nvPr/>
        </p:nvCxnSpPr>
        <p:spPr bwMode="auto">
          <a:xfrm flipH="1">
            <a:off x="3929111" y="2589888"/>
            <a:ext cx="246039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AutoShape 9"/>
          <p:cNvCxnSpPr>
            <a:cxnSpLocks noChangeShapeType="1"/>
          </p:cNvCxnSpPr>
          <p:nvPr/>
        </p:nvCxnSpPr>
        <p:spPr bwMode="auto">
          <a:xfrm>
            <a:off x="4007857" y="2985371"/>
            <a:ext cx="2700134" cy="1350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AutoShape 10"/>
          <p:cNvCxnSpPr>
            <a:cxnSpLocks noChangeShapeType="1"/>
          </p:cNvCxnSpPr>
          <p:nvPr/>
        </p:nvCxnSpPr>
        <p:spPr bwMode="auto">
          <a:xfrm flipH="1" flipV="1">
            <a:off x="3769867" y="3223361"/>
            <a:ext cx="2698384" cy="13509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AutoShape 11"/>
          <p:cNvCxnSpPr>
            <a:cxnSpLocks noChangeShapeType="1"/>
          </p:cNvCxnSpPr>
          <p:nvPr/>
        </p:nvCxnSpPr>
        <p:spPr bwMode="auto">
          <a:xfrm>
            <a:off x="4088354" y="4969786"/>
            <a:ext cx="22224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AutoShape 12"/>
          <p:cNvCxnSpPr>
            <a:cxnSpLocks noChangeShapeType="1"/>
          </p:cNvCxnSpPr>
          <p:nvPr/>
        </p:nvCxnSpPr>
        <p:spPr bwMode="auto">
          <a:xfrm flipH="1">
            <a:off x="4088354" y="5288272"/>
            <a:ext cx="2222404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AutoShape 13"/>
          <p:cNvCxnSpPr>
            <a:cxnSpLocks noChangeShapeType="1"/>
          </p:cNvCxnSpPr>
          <p:nvPr/>
        </p:nvCxnSpPr>
        <p:spPr bwMode="auto">
          <a:xfrm>
            <a:off x="7579453" y="3463101"/>
            <a:ext cx="0" cy="8732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AutoShape 14"/>
          <p:cNvCxnSpPr>
            <a:cxnSpLocks noChangeShapeType="1"/>
          </p:cNvCxnSpPr>
          <p:nvPr/>
        </p:nvCxnSpPr>
        <p:spPr bwMode="auto">
          <a:xfrm>
            <a:off x="2896655" y="3382605"/>
            <a:ext cx="0" cy="11916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AutoShape 15"/>
          <p:cNvCxnSpPr>
            <a:cxnSpLocks noChangeShapeType="1"/>
          </p:cNvCxnSpPr>
          <p:nvPr/>
        </p:nvCxnSpPr>
        <p:spPr bwMode="auto">
          <a:xfrm flipV="1">
            <a:off x="2658665" y="3382605"/>
            <a:ext cx="0" cy="119169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653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 animBg="1"/>
      <p:bldP spid="13317" grpId="0" animBg="1"/>
      <p:bldP spid="13318" grpId="0" animBg="1"/>
      <p:bldP spid="133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912240" y="367484"/>
            <a:ext cx="8096901" cy="384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None/>
            </a:pPr>
            <a:r>
              <a:rPr lang="ru-RU" altLang="ru-RU" sz="3968" b="1" dirty="0">
                <a:solidFill>
                  <a:srgbClr val="FF0000"/>
                </a:solidFill>
                <a:latin typeface="Segoe Script" panose="020B0504020000000003" pitchFamily="34" charset="0"/>
              </a:rPr>
              <a:t>Характеристика героев</a:t>
            </a:r>
          </a:p>
          <a:p>
            <a:pPr marL="514350" indent="-514350" algn="just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AutoNum type="arabicPeriod"/>
            </a:pPr>
            <a:r>
              <a:rPr lang="ru-RU" alt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Окружающая обстановка</a:t>
            </a:r>
          </a:p>
          <a:p>
            <a:pPr marL="514350" indent="-514350" algn="just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AutoNum type="arabicPeriod"/>
            </a:pPr>
            <a:r>
              <a:rPr lang="ru-RU" alt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Внешний вид</a:t>
            </a:r>
            <a:endParaRPr lang="ru-RU" altLang="ru-RU" sz="36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just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3</a:t>
            </a:r>
            <a:r>
              <a:rPr lang="ru-RU" alt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.  Действия</a:t>
            </a:r>
            <a:endParaRPr lang="ru-RU" altLang="ru-RU" sz="36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just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None/>
            </a:pPr>
            <a:r>
              <a:rPr lang="ru-RU" alt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4</a:t>
            </a:r>
            <a:r>
              <a:rPr lang="ru-RU" alt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. Отношение к жизни</a:t>
            </a:r>
            <a:endParaRPr lang="ru-RU" altLang="ru-RU" sz="3600" b="1" dirty="0">
              <a:solidFill>
                <a:srgbClr val="FF0000"/>
              </a:solidFill>
              <a:latin typeface="Segoe Script" panose="020B0504020000000003" pitchFamily="34" charset="0"/>
            </a:endParaRPr>
          </a:p>
          <a:p>
            <a:pPr algn="just" hangingPunct="1">
              <a:lnSpc>
                <a:spcPct val="115000"/>
              </a:lnSpc>
              <a:spcBef>
                <a:spcPts val="551"/>
              </a:spcBef>
              <a:spcAft>
                <a:spcPts val="551"/>
              </a:spcAft>
              <a:buClrTx/>
              <a:buSzTx/>
              <a:buNone/>
            </a:pPr>
            <a:endParaRPr lang="ru-RU" altLang="ru-RU" sz="2646" b="1" dirty="0">
              <a:solidFill>
                <a:srgbClr val="FF000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Схема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7" y="3157739"/>
            <a:ext cx="8742624" cy="483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http://imagel.narod.ru/rani2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703">
            <a:off x="2389352" y="4948437"/>
            <a:ext cx="1522435" cy="15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Мои документы\My Pictures\Галерея\Рисунки\Животные\FOTO\54ZEMNOV\1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0691" y="4948437"/>
            <a:ext cx="1680453" cy="152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35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588"/>
            <a:ext cx="8609012" cy="2698750"/>
          </a:xfrm>
          <a:ln/>
        </p:spPr>
        <p:txBody>
          <a:bodyPr tIns="2124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/>
              <a:t>   </a:t>
            </a:r>
            <a:endParaRPr lang="en-US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77850" y="-540643"/>
            <a:ext cx="8772525" cy="2304877"/>
          </a:xfrm>
          <a:prstGeom prst="rect">
            <a:avLst/>
          </a:prstGeom>
          <a:noFill/>
          <a:ln/>
        </p:spPr>
        <p:txBody>
          <a:bodyPr lIns="0" tIns="34200" rIns="0" bIns="0" anchor="ctr"/>
          <a:lstStyle/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ru-RU" sz="5400" dirty="0" smtClean="0">
              <a:solidFill>
                <a:srgbClr val="FFFF00"/>
              </a:solidFill>
            </a:endParaRPr>
          </a:p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ru-RU" sz="5400" dirty="0" smtClean="0">
                <a:solidFill>
                  <a:srgbClr val="92D050"/>
                </a:solidFill>
              </a:rPr>
              <a:t>Гипотеза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357" y="2051645"/>
            <a:ext cx="9217023" cy="4086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Предположим, что..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жабы злобен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предстоит его раскрыть.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роза милое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созданье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сотворена любить</a:t>
            </a:r>
            <a:endParaRPr lang="ru-RU" sz="36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наша на сегодня </a:t>
            </a: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 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зло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разобличить</a:t>
            </a: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.» 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63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РЕЧЕВАЯ РАЗМИНКА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Та-та-та – в нашем классе чистота.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Ту-ту-ту –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наводим сами красоту.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Ты-ты-ты –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нами политы цветы. 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err="1" smtClean="0">
                <a:solidFill>
                  <a:prstClr val="black"/>
                </a:solidFill>
              </a:rPr>
              <a:t>Ят-ят-ят</a:t>
            </a:r>
            <a:r>
              <a:rPr lang="ru-RU" dirty="0" smtClean="0">
                <a:solidFill>
                  <a:prstClr val="black"/>
                </a:solidFill>
              </a:rPr>
              <a:t> – парты ровненько стоят.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Ют-ют-ют – очень любим мы уют.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944" y="179437"/>
            <a:ext cx="5904656" cy="6736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86" dirty="0"/>
          </a:p>
          <a:p>
            <a:pPr marL="0" indent="0">
              <a:buNone/>
            </a:pPr>
            <a:r>
              <a:rPr lang="ru-RU" sz="3086" b="1" i="1" u="sng" dirty="0">
                <a:solidFill>
                  <a:srgbClr val="FF0000"/>
                </a:solidFill>
              </a:rPr>
              <a:t>Я боюсь, я боюсь</a:t>
            </a:r>
          </a:p>
          <a:p>
            <a:pPr marL="0" indent="0">
              <a:buNone/>
            </a:pPr>
            <a:r>
              <a:rPr lang="ru-RU" sz="3086" dirty="0"/>
              <a:t>Волка и кукушку.</a:t>
            </a:r>
          </a:p>
          <a:p>
            <a:pPr marL="0" indent="0">
              <a:buNone/>
            </a:pPr>
            <a:r>
              <a:rPr lang="ru-RU" sz="3086" b="1" u="sng" dirty="0">
                <a:solidFill>
                  <a:srgbClr val="FF0000"/>
                </a:solidFill>
              </a:rPr>
              <a:t>Я боюсь, я боюсь</a:t>
            </a:r>
          </a:p>
          <a:p>
            <a:pPr marL="0" indent="0">
              <a:buNone/>
            </a:pPr>
            <a:r>
              <a:rPr lang="ru-RU" sz="3086" dirty="0"/>
              <a:t>Жабу и лягушку.</a:t>
            </a:r>
          </a:p>
          <a:p>
            <a:pPr marL="0" indent="0">
              <a:buNone/>
            </a:pPr>
            <a:r>
              <a:rPr lang="ru-RU" sz="3086" b="1" i="1" u="sng" dirty="0">
                <a:solidFill>
                  <a:srgbClr val="FF0000"/>
                </a:solidFill>
              </a:rPr>
              <a:t>Я боюсь, я боюсь </a:t>
            </a:r>
          </a:p>
          <a:p>
            <a:pPr marL="0" indent="0">
              <a:buNone/>
            </a:pPr>
            <a:r>
              <a:rPr lang="ru-RU" sz="3086" dirty="0"/>
              <a:t>Муравья и мушку.</a:t>
            </a:r>
          </a:p>
          <a:p>
            <a:pPr marL="0" indent="0">
              <a:buNone/>
            </a:pPr>
            <a:r>
              <a:rPr lang="ru-RU" sz="3086" dirty="0"/>
              <a:t>И ужа и ежа, </a:t>
            </a:r>
          </a:p>
          <a:p>
            <a:pPr marL="0" indent="0">
              <a:buNone/>
            </a:pPr>
            <a:r>
              <a:rPr lang="ru-RU" sz="3086" dirty="0"/>
              <a:t>И чижа, и стрижа.</a:t>
            </a:r>
          </a:p>
          <a:p>
            <a:pPr marL="0" indent="0">
              <a:buNone/>
            </a:pPr>
            <a:r>
              <a:rPr lang="ru-RU" sz="3086" b="1" i="1" u="sng" dirty="0">
                <a:solidFill>
                  <a:srgbClr val="FF0000"/>
                </a:solidFill>
              </a:rPr>
              <a:t>Поглядите, как дрожат</a:t>
            </a:r>
          </a:p>
          <a:p>
            <a:pPr marL="0" indent="0">
              <a:buNone/>
            </a:pPr>
            <a:r>
              <a:rPr lang="ru-RU" sz="3086" b="1" i="1" u="sng" dirty="0">
                <a:solidFill>
                  <a:srgbClr val="FF0000"/>
                </a:solidFill>
              </a:rPr>
              <a:t>Ушки на макушке.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282575"/>
            <a:ext cx="8609012" cy="1262063"/>
          </a:xfrm>
          <a:ln/>
        </p:spPr>
        <p:txBody>
          <a:bodyPr tIns="2124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/>
              <a:t>          </a:t>
            </a:r>
            <a:r>
              <a:rPr lang="en-US" sz="26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3298" y="539477"/>
            <a:ext cx="4785134" cy="60827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3306" y="316904"/>
            <a:ext cx="3295153" cy="433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1588"/>
            <a:ext cx="8609012" cy="2698750"/>
          </a:xfrm>
          <a:ln/>
        </p:spPr>
        <p:txBody>
          <a:bodyPr tIns="21240"/>
          <a:lstStyle/>
          <a:p>
            <a:pPr>
              <a:buClrTx/>
              <a:buFontTx/>
              <a:buNone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dirty="0"/>
              <a:t>   </a:t>
            </a:r>
            <a:endParaRPr lang="en-US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93114" y="-1376"/>
            <a:ext cx="8772525" cy="3527474"/>
          </a:xfrm>
          <a:prstGeom prst="rect">
            <a:avLst/>
          </a:prstGeom>
          <a:noFill/>
          <a:ln/>
        </p:spPr>
        <p:txBody>
          <a:bodyPr lIns="0" tIns="34200" rIns="0" bIns="0" anchor="ctr"/>
          <a:lstStyle/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ru-RU" sz="5400" u="sng" dirty="0">
                <a:solidFill>
                  <a:srgbClr val="92D050"/>
                </a:solidFill>
              </a:rPr>
              <a:t>Цель исследования</a:t>
            </a:r>
            <a:r>
              <a:rPr lang="ru-RU" sz="5400" u="sng" dirty="0" smtClean="0">
                <a:solidFill>
                  <a:srgbClr val="92D050"/>
                </a:solidFill>
              </a:rPr>
              <a:t>:</a:t>
            </a:r>
          </a:p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ru-RU" sz="5400" dirty="0"/>
              <a:t> </a:t>
            </a:r>
            <a:r>
              <a:rPr lang="ru-RU" sz="5400" dirty="0">
                <a:solidFill>
                  <a:srgbClr val="FFFF00"/>
                </a:solidFill>
              </a:rPr>
              <a:t>разгадать загадку </a:t>
            </a:r>
            <a:r>
              <a:rPr lang="ru-RU" sz="5400" dirty="0" smtClean="0">
                <a:solidFill>
                  <a:srgbClr val="FFFF00"/>
                </a:solidFill>
              </a:rPr>
              <a:t>заголовка</a:t>
            </a:r>
          </a:p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ru-RU" sz="5400" dirty="0" smtClean="0">
              <a:solidFill>
                <a:srgbClr val="92D050"/>
              </a:solidFill>
            </a:endParaRPr>
          </a:p>
          <a:p>
            <a:pPr marL="0" indent="0">
              <a:buClrTx/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ru-RU" sz="5400" dirty="0" smtClean="0">
                <a:solidFill>
                  <a:srgbClr val="92D050"/>
                </a:solidFill>
              </a:rPr>
              <a:t>Гипотеза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356" y="3491805"/>
            <a:ext cx="9217023" cy="364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Предположим, что..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«Мир жабы злобен… </a:t>
            </a:r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предстоит его раскрыть.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роза милое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созданье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сотворена любить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наша на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сегодня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Добро и зло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разобличить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.»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282575"/>
            <a:ext cx="9217023" cy="5009430"/>
          </a:xfrm>
        </p:spPr>
        <p:txBody>
          <a:bodyPr/>
          <a:lstStyle/>
          <a:p>
            <a:r>
              <a:rPr lang="ru-RU" sz="3200" dirty="0">
                <a:solidFill>
                  <a:srgbClr val="92D050"/>
                </a:solidFill>
              </a:rPr>
              <a:t>План исследования</a:t>
            </a:r>
            <a:r>
              <a:rPr lang="ru-RU" sz="3200" dirty="0" smtClean="0">
                <a:solidFill>
                  <a:srgbClr val="92D050"/>
                </a:solidFill>
              </a:rPr>
              <a:t>:</a:t>
            </a:r>
            <a:br>
              <a:rPr lang="ru-RU" sz="3200" dirty="0" smtClean="0">
                <a:solidFill>
                  <a:srgbClr val="92D050"/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FFFF00"/>
                </a:solidFill>
              </a:rPr>
              <a:t>1. Выделить в произведении сюжетные линии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2. Сравнить и раскрыть образы этих героев</a:t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dirty="0">
                <a:solidFill>
                  <a:srgbClr val="FFFF00"/>
                </a:solidFill>
              </a:rPr>
              <a:t>3. Сделать вывод</a:t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-1"/>
            <a:ext cx="1007956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80" y="1835621"/>
            <a:ext cx="4705650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72" y="611485"/>
            <a:ext cx="5088954" cy="654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4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5" y="-396626"/>
            <a:ext cx="10608402" cy="795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2099" flipH="1">
            <a:off x="757093" y="1444514"/>
            <a:ext cx="3751944" cy="49023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hellenicaworld.com/Art/Paintings/AlbertAnker/AAnker008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1285" b="28789"/>
          <a:stretch/>
        </p:blipFill>
        <p:spPr bwMode="auto">
          <a:xfrm>
            <a:off x="5161138" y="767782"/>
            <a:ext cx="5328592" cy="56274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"/>
          <p:cNvPicPr>
            <a:picLocks noChangeAspect="1" noChangeArrowheads="1"/>
          </p:cNvPicPr>
          <p:nvPr/>
        </p:nvPicPr>
        <p:blipFill>
          <a:blip r:embed="rId3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876"/>
            <a:ext cx="10079567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4036" y="287316"/>
            <a:ext cx="8654988" cy="150813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ru-RU" sz="4409" dirty="0">
                <a:solidFill>
                  <a:schemeClr val="accent1"/>
                </a:solidFill>
                <a:effectLst/>
                <a:latin typeface="Segoe Script" pitchFamily="34" charset="0"/>
              </a:rPr>
              <a:t>ГЛАВНЫЕ ГЕРОИ ПРОИЗВЕДЕНИЯ</a:t>
            </a: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912240" y="6478221"/>
            <a:ext cx="8658628" cy="1081454"/>
          </a:xfrm>
        </p:spPr>
        <p:txBody>
          <a:bodyPr/>
          <a:lstStyle/>
          <a:p>
            <a:pPr marR="0" algn="l"/>
            <a:r>
              <a:rPr lang="ru-RU" altLang="ru-RU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Что объединяло всех героев произведения?</a:t>
            </a:r>
          </a:p>
          <a:p>
            <a:pPr marR="0" algn="ctr"/>
            <a:r>
              <a:rPr lang="ru-RU" altLang="ru-RU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ЦВЕТНИК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632" y="3867904"/>
            <a:ext cx="1818997" cy="23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https://scribble.su/school-literature/reader-3-4-class/reader-3-4-class.files/image0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36" y="1696052"/>
            <a:ext cx="3394829" cy="478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hellenicaworld.com/Art/Paintings/AlbertAnker/AAnker008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1285" b="28789"/>
          <a:stretch/>
        </p:blipFill>
        <p:spPr bwMode="auto">
          <a:xfrm flipH="1">
            <a:off x="4721818" y="2200796"/>
            <a:ext cx="2790382" cy="3163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9332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4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454</Words>
  <Application>Microsoft Office PowerPoint</Application>
  <PresentationFormat>Произвольный</PresentationFormat>
  <Paragraphs>83</Paragraphs>
  <Slides>15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Microsoft YaHei</vt:lpstr>
      <vt:lpstr>Arial</vt:lpstr>
      <vt:lpstr>Calibri</vt:lpstr>
      <vt:lpstr>Century Schoolbook</vt:lpstr>
      <vt:lpstr>Constantia</vt:lpstr>
      <vt:lpstr>Segoe Script</vt:lpstr>
      <vt:lpstr>Times New Roman</vt:lpstr>
      <vt:lpstr>Wingdings 2</vt:lpstr>
      <vt:lpstr>Оформление по умолчанию</vt:lpstr>
      <vt:lpstr>1_Поток</vt:lpstr>
      <vt:lpstr>1_Тема Office</vt:lpstr>
      <vt:lpstr>Тема Office</vt:lpstr>
      <vt:lpstr>2_Тема Office</vt:lpstr>
      <vt:lpstr>Урок литературного чтения                   4 класс </vt:lpstr>
      <vt:lpstr>РЕЧЕВАЯ РАЗМИНКА</vt:lpstr>
      <vt:lpstr>Презентация PowerPoint</vt:lpstr>
      <vt:lpstr>           </vt:lpstr>
      <vt:lpstr>   </vt:lpstr>
      <vt:lpstr>План исследования:  1. Выделить в произведении сюжетные линии 2. Сравнить и раскрыть образы этих героев 3. Сделать вывод </vt:lpstr>
      <vt:lpstr>Презентация PowerPoint</vt:lpstr>
      <vt:lpstr>Презентация PowerPoint</vt:lpstr>
      <vt:lpstr>ГЛАВНЫЕ ГЕРОИ ПРОИЗВЕДЕНИЯ</vt:lpstr>
      <vt:lpstr>Презентация PowerPoint</vt:lpstr>
      <vt:lpstr>Презентация PowerPoint</vt:lpstr>
      <vt:lpstr>План исследования:  1. Выделить в произведении сюжетные линии 2. Сравнить и раскрыть образы этих героев 3. Сделать вывод </vt:lpstr>
      <vt:lpstr>сюжетные линии </vt:lpstr>
      <vt:lpstr>Презентация PowerPoint</vt:lpstr>
      <vt:lpstr>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Предложение стратегии</dc:title>
  <dc:creator>алиса варданян</dc:creator>
  <dc:description>Предложение пути развития и альтернатив, рекомендации по использованию той или другой стратегии</dc:description>
  <cp:lastModifiedBy>USER</cp:lastModifiedBy>
  <cp:revision>44</cp:revision>
  <cp:lastPrinted>1601-01-01T00:00:00Z</cp:lastPrinted>
  <dcterms:created xsi:type="dcterms:W3CDTF">2013-01-11T20:02:26Z</dcterms:created>
  <dcterms:modified xsi:type="dcterms:W3CDTF">2018-12-09T21:51:40Z</dcterms:modified>
</cp:coreProperties>
</file>